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91" r:id="rId3"/>
    <p:sldId id="275" r:id="rId4"/>
    <p:sldId id="277" r:id="rId5"/>
    <p:sldId id="283" r:id="rId6"/>
    <p:sldId id="278" r:id="rId7"/>
    <p:sldId id="276" r:id="rId8"/>
    <p:sldId id="285" r:id="rId9"/>
    <p:sldId id="286" r:id="rId10"/>
    <p:sldId id="281" r:id="rId11"/>
    <p:sldId id="282" r:id="rId12"/>
    <p:sldId id="292" r:id="rId13"/>
    <p:sldId id="287" r:id="rId14"/>
    <p:sldId id="290" r:id="rId15"/>
    <p:sldId id="280" r:id="rId16"/>
    <p:sldId id="284" r:id="rId17"/>
    <p:sldId id="293" r:id="rId18"/>
    <p:sldId id="288" r:id="rId19"/>
    <p:sldId id="289" r:id="rId20"/>
    <p:sldId id="294" r:id="rId21"/>
    <p:sldId id="268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ED15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567"/>
    <p:restoredTop sz="90852"/>
  </p:normalViewPr>
  <p:slideViewPr>
    <p:cSldViewPr snapToGrid="0" snapToObjects="1">
      <p:cViewPr>
        <p:scale>
          <a:sx n="130" d="100"/>
          <a:sy n="130" d="100"/>
        </p:scale>
        <p:origin x="360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E38F26-8903-0A46-9FE7-28CE1EFA539D}" type="datetimeFigureOut">
              <a:rPr lang="en-US" smtClean="0"/>
              <a:t>6/2/16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CC52C4-067C-3040-BDC3-CFBC39B25E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6495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C52C4-067C-3040-BDC3-CFBC39B25E0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6918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C52C4-067C-3040-BDC3-CFBC39B25E0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776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C52C4-067C-3040-BDC3-CFBC39B25E0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703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C52C4-067C-3040-BDC3-CFBC39B25E0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4264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SDLC</a:t>
            </a:r>
            <a:r>
              <a:rPr lang="en-US" baseline="0" dirty="0" smtClean="0"/>
              <a:t> in Waterfall process was taking from 6 months to 3-4 years.  No flexibility.  Dev/implementation much behind the business needs and changes.  Customers feedback received months or years after customer requirements were gathered and defined. Customers/Business involved only in beginning and at the end of the lifecycle. Proved to fail in rapid changing business conditions nowadays.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C52C4-067C-3040-BDC3-CFBC39B25E0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7721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C52C4-067C-3040-BDC3-CFBC39B25E0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248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With Agile</a:t>
            </a:r>
            <a:r>
              <a:rPr lang="en-US" baseline="0" dirty="0" smtClean="0"/>
              <a:t> Development process, SDLC moved to Agile iterations, short iterative SDLC cycles (2-4 weeks). Business deliverables at the end of each SDLC iteration. Frequent customer/business feedback.  Agility and flexibility.  Business/customers involved in process regularly.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C52C4-067C-3040-BDC3-CFBC39B25E0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105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C52C4-067C-3040-BDC3-CFBC39B25E0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8361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C52C4-067C-3040-BDC3-CFBC39B25E0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46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C52C4-067C-3040-BDC3-CFBC39B25E0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856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F68E2-58F2-4D09-BE8B-E3BD06533059}" type="datetimeFigureOut">
              <a:rPr lang="en-US" dirty="0"/>
              <a:t>6/2/16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6473-DF6D-4702-B328-E0DD40540A4E}" type="datetimeFigureOut">
              <a:rPr lang="en-US" dirty="0"/>
              <a:t>6/2/16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F7E3A-B166-407D-9866-32884E7D5B37}" type="datetimeFigureOut">
              <a:rPr lang="en-US" dirty="0"/>
              <a:t>6/2/16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FC5F6-F338-4AE4-BB23-26385BCFC423}" type="datetimeFigureOut">
              <a:rPr lang="en-US" dirty="0"/>
              <a:t>6/2/16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 dirty="0"/>
              <a:t>6/2/16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4D41-86C1-4908-B66A-0B50CEB3BF29}" type="datetimeFigureOut">
              <a:rPr lang="en-US" dirty="0"/>
              <a:t>6/2/16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6E2C-56C1-4E0D-A793-0088A7FDD37E}" type="datetimeFigureOut">
              <a:rPr lang="en-US" dirty="0"/>
              <a:t>6/2/16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dirty="0"/>
              <a:t>6/2/16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 dirty="0"/>
              <a:t>6/2/16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2ABBEA6-7C60-4B02-AE87-00D78D8422AF}" type="datetimeFigureOut">
              <a:rPr lang="en-US" dirty="0"/>
              <a:t>6/2/16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D897-D46E-4AD2-BD9B-49DD3E640873}" type="datetimeFigureOut">
              <a:rPr lang="en-US" dirty="0"/>
              <a:t>6/2/16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8624D31-43A5-475A-80CF-332C9F6DCF35}" type="datetimeFigureOut">
              <a:rPr lang="en-US" dirty="0"/>
              <a:t>6/2/16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jpg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hyperlink" Target="http://www.agilemanifesto.org/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493877" y="5192904"/>
            <a:ext cx="10113264" cy="822960"/>
          </a:xfrm>
        </p:spPr>
        <p:txBody>
          <a:bodyPr/>
          <a:lstStyle/>
          <a:p>
            <a:r>
              <a:rPr lang="en-US" sz="4400" b="1" dirty="0" smtClean="0"/>
              <a:t>Acceptance Test Driven Development</a:t>
            </a:r>
            <a:br>
              <a:rPr lang="en-US" sz="4400" b="1" dirty="0" smtClean="0"/>
            </a:br>
            <a:r>
              <a:rPr lang="en-US" sz="2400" b="1" dirty="0" smtClean="0"/>
              <a:t>Bridging the gap between Business and Development</a:t>
            </a:r>
            <a:endParaRPr lang="en-US" sz="2400" b="1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half" idx="2"/>
          </p:nvPr>
        </p:nvSpPr>
        <p:spPr>
          <a:xfrm>
            <a:off x="503809" y="6153037"/>
            <a:ext cx="10113264" cy="594360"/>
          </a:xfrm>
        </p:spPr>
        <p:txBody>
          <a:bodyPr>
            <a:normAutofit lnSpcReduction="10000"/>
          </a:bodyPr>
          <a:lstStyle/>
          <a:p>
            <a:r>
              <a:rPr lang="en-US" sz="1600" dirty="0"/>
              <a:t> </a:t>
            </a:r>
            <a:endParaRPr lang="en-US" sz="1600" dirty="0" smtClean="0"/>
          </a:p>
          <a:p>
            <a:r>
              <a:rPr lang="en-US" sz="2400" dirty="0" smtClean="0"/>
              <a:t>Yovka Pencheva, Concur Cloud Services 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6719" y="5295417"/>
            <a:ext cx="962527" cy="47594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7516" y="5811255"/>
            <a:ext cx="2954226" cy="922661"/>
          </a:xfrm>
          <a:prstGeom prst="rect">
            <a:avLst/>
          </a:prstGeom>
        </p:spPr>
      </p:pic>
      <p:pic>
        <p:nvPicPr>
          <p:cNvPr id="3" name="Picture Placeholder 2"/>
          <p:cNvPicPr>
            <a:picLocks noGrp="1" noChangeAspect="1"/>
          </p:cNvPicPr>
          <p:nvPr>
            <p:ph type="pic"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72" b="637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90234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Agile Backlog</a:t>
            </a:r>
            <a:br>
              <a:rPr lang="en-US" dirty="0" smtClean="0"/>
            </a:br>
            <a:r>
              <a:rPr lang="en-US" dirty="0" smtClean="0"/>
              <a:t>Themes, Epics and Stories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1640" y="2108199"/>
            <a:ext cx="3798528" cy="3798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965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Agile Story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7616" y="2052206"/>
            <a:ext cx="10058400" cy="4023360"/>
          </a:xfrm>
        </p:spPr>
        <p:txBody>
          <a:bodyPr/>
          <a:lstStyle/>
          <a:p>
            <a:r>
              <a:rPr lang="en-US" dirty="0" smtClean="0"/>
              <a:t>User Story requires you to define every piece of requirement:</a:t>
            </a:r>
          </a:p>
          <a:p>
            <a:pPr>
              <a:buFont typeface="Wingdings" charset="2"/>
              <a:buChar char="q"/>
            </a:pPr>
            <a:r>
              <a:rPr lang="en-US" sz="1800" dirty="0" smtClean="0"/>
              <a:t>  Who</a:t>
            </a:r>
          </a:p>
          <a:p>
            <a:pPr>
              <a:buFont typeface="Wingdings" charset="2"/>
              <a:buChar char="q"/>
            </a:pPr>
            <a:r>
              <a:rPr lang="en-US" sz="1800" dirty="0" smtClean="0"/>
              <a:t>  What effect/functionality user wants from the requirement</a:t>
            </a:r>
          </a:p>
          <a:p>
            <a:pPr>
              <a:buFont typeface="Wingdings" charset="2"/>
              <a:buChar char="q"/>
            </a:pPr>
            <a:r>
              <a:rPr lang="en-US" sz="1800" dirty="0" smtClean="0"/>
              <a:t>  Why, i.e. </a:t>
            </a:r>
            <a:r>
              <a:rPr lang="en-US" sz="1800" dirty="0"/>
              <a:t>w</a:t>
            </a:r>
            <a:r>
              <a:rPr lang="en-US" sz="1800" dirty="0" smtClean="0"/>
              <a:t>hat business value would user get</a:t>
            </a:r>
          </a:p>
          <a:p>
            <a:pPr>
              <a:buFont typeface="Wingdings" charset="2"/>
              <a:buChar char="q"/>
            </a:pPr>
            <a:endParaRPr lang="en-US" i="1" dirty="0" smtClean="0"/>
          </a:p>
          <a:p>
            <a:r>
              <a:rPr lang="en-US" i="1" dirty="0" smtClean="0"/>
              <a:t>As </a:t>
            </a:r>
            <a:r>
              <a:rPr lang="en-US" i="1" dirty="0"/>
              <a:t>a user of the calculator program</a:t>
            </a:r>
          </a:p>
          <a:p>
            <a:r>
              <a:rPr lang="en-US" i="1" dirty="0"/>
              <a:t>I want to have an addition method </a:t>
            </a:r>
            <a:r>
              <a:rPr lang="en-US" i="1" dirty="0" smtClean="0"/>
              <a:t>in </a:t>
            </a:r>
            <a:r>
              <a:rPr lang="en-US" i="1" dirty="0"/>
              <a:t>the program</a:t>
            </a:r>
          </a:p>
          <a:p>
            <a:r>
              <a:rPr lang="en-US" i="1" dirty="0"/>
              <a:t>So that I can add two numbers</a:t>
            </a:r>
          </a:p>
        </p:txBody>
      </p:sp>
    </p:spTree>
    <p:extLst>
      <p:ext uri="{BB962C8B-B14F-4D97-AF65-F5344CB8AC3E}">
        <p14:creationId xmlns:p14="http://schemas.microsoft.com/office/powerpoint/2010/main" val="3821439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Acceptance Criteria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944053"/>
            <a:ext cx="10058400" cy="4171613"/>
          </a:xfrm>
        </p:spPr>
        <p:txBody>
          <a:bodyPr>
            <a:normAutofit fontScale="92500" lnSpcReduction="10000"/>
          </a:bodyPr>
          <a:lstStyle/>
          <a:p>
            <a:pPr>
              <a:buFont typeface="Wingdings" charset="2"/>
              <a:buChar char="q"/>
            </a:pPr>
            <a:r>
              <a:rPr lang="en-US" dirty="0" smtClean="0"/>
              <a:t>  User Story requires an acceptance criteria - conditions </a:t>
            </a:r>
            <a:r>
              <a:rPr lang="en-US" dirty="0"/>
              <a:t>that a software product must satisfy to be accepted by a user, customer or other </a:t>
            </a:r>
            <a:r>
              <a:rPr lang="en-US" dirty="0" smtClean="0"/>
              <a:t>stakeholder</a:t>
            </a:r>
          </a:p>
          <a:p>
            <a:pPr>
              <a:buFont typeface="Wingdings" charset="2"/>
              <a:buChar char="q"/>
            </a:pPr>
            <a:endParaRPr lang="en-US" dirty="0" smtClean="0"/>
          </a:p>
          <a:p>
            <a:pPr>
              <a:buFont typeface="Wingdings" charset="2"/>
              <a:buChar char="q"/>
            </a:pPr>
            <a:r>
              <a:rPr lang="en-US" dirty="0" smtClean="0"/>
              <a:t>  Gherkin syntax (GIVEN-WHEN-THEN) to define acceptance scenarios</a:t>
            </a:r>
          </a:p>
          <a:p>
            <a:pPr lvl="1">
              <a:buFont typeface="Wingdings" charset="2"/>
              <a:buChar char="q"/>
            </a:pPr>
            <a:r>
              <a:rPr lang="en-US" dirty="0"/>
              <a:t> </a:t>
            </a:r>
            <a:r>
              <a:rPr lang="en-US" dirty="0" smtClean="0"/>
              <a:t> GIVEN describes pre-requisites for scenario</a:t>
            </a:r>
          </a:p>
          <a:p>
            <a:pPr lvl="1">
              <a:buFont typeface="Wingdings" charset="2"/>
              <a:buChar char="q"/>
            </a:pPr>
            <a:r>
              <a:rPr lang="en-US" dirty="0"/>
              <a:t> </a:t>
            </a:r>
            <a:r>
              <a:rPr lang="en-US" dirty="0" smtClean="0"/>
              <a:t> WHEN describes actual steps of scenario</a:t>
            </a:r>
          </a:p>
          <a:p>
            <a:pPr lvl="1">
              <a:buFont typeface="Wingdings" charset="2"/>
              <a:buChar char="q"/>
            </a:pPr>
            <a:r>
              <a:rPr lang="en-US" dirty="0"/>
              <a:t> </a:t>
            </a:r>
            <a:r>
              <a:rPr lang="en-US" dirty="0" smtClean="0"/>
              <a:t> THEN describes verification that scenario requirements expectations are met</a:t>
            </a:r>
          </a:p>
          <a:p>
            <a:pPr lvl="1">
              <a:buFont typeface="Wingdings" charset="2"/>
              <a:buChar char="q"/>
            </a:pPr>
            <a:endParaRPr lang="en-US" dirty="0"/>
          </a:p>
          <a:p>
            <a:r>
              <a:rPr lang="en-US" i="1" dirty="0"/>
              <a:t>Given </a:t>
            </a:r>
            <a:r>
              <a:rPr lang="en-US" i="1" dirty="0" smtClean="0"/>
              <a:t>a calculator </a:t>
            </a:r>
            <a:r>
              <a:rPr lang="en-US" i="1" dirty="0"/>
              <a:t>has an addition </a:t>
            </a:r>
            <a:r>
              <a:rPr lang="en-US" i="1" dirty="0" smtClean="0"/>
              <a:t>method</a:t>
            </a:r>
            <a:endParaRPr lang="en-US" i="1" dirty="0"/>
          </a:p>
          <a:p>
            <a:r>
              <a:rPr lang="en-US" i="1" dirty="0"/>
              <a:t>When I</a:t>
            </a:r>
            <a:r>
              <a:rPr lang="en-US" i="1" dirty="0" smtClean="0"/>
              <a:t> </a:t>
            </a:r>
            <a:r>
              <a:rPr lang="en-US" i="1" dirty="0"/>
              <a:t>choose to add 2 numbers</a:t>
            </a:r>
          </a:p>
          <a:p>
            <a:r>
              <a:rPr lang="en-US" i="1" dirty="0"/>
              <a:t>And I</a:t>
            </a:r>
            <a:r>
              <a:rPr lang="en-US" i="1" dirty="0" smtClean="0"/>
              <a:t> </a:t>
            </a:r>
            <a:r>
              <a:rPr lang="en-US" i="1" dirty="0"/>
              <a:t>add 2 and 2</a:t>
            </a:r>
          </a:p>
          <a:p>
            <a:r>
              <a:rPr lang="en-US" i="1" dirty="0"/>
              <a:t>Then the result is 4</a:t>
            </a:r>
          </a:p>
        </p:txBody>
      </p:sp>
    </p:spTree>
    <p:extLst>
      <p:ext uri="{BB962C8B-B14F-4D97-AF65-F5344CB8AC3E}">
        <p14:creationId xmlns:p14="http://schemas.microsoft.com/office/powerpoint/2010/main" val="13534291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ATTD/BDD Frameworks</a:t>
            </a:r>
            <a:br>
              <a:rPr lang="en-US" dirty="0" smtClean="0"/>
            </a:br>
            <a:r>
              <a:rPr lang="en-US" dirty="0" smtClean="0"/>
              <a:t>Cucumber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097280" y="1983381"/>
            <a:ext cx="10058400" cy="4171613"/>
          </a:xfrm>
        </p:spPr>
        <p:txBody>
          <a:bodyPr>
            <a:normAutofit/>
          </a:bodyPr>
          <a:lstStyle/>
          <a:p>
            <a:pPr>
              <a:buFont typeface="Wingdings" charset="2"/>
              <a:buChar char="q"/>
            </a:pPr>
            <a:r>
              <a:rPr lang="en-US" dirty="0" smtClean="0"/>
              <a:t>  Cucumber is open source tool/framework for BDD</a:t>
            </a:r>
          </a:p>
          <a:p>
            <a:pPr>
              <a:buFont typeface="Wingdings" charset="2"/>
              <a:buChar char="q"/>
            </a:pPr>
            <a:endParaRPr lang="en-US" dirty="0" smtClean="0"/>
          </a:p>
          <a:p>
            <a:pPr>
              <a:buFont typeface="Wingdings" charset="2"/>
              <a:buChar char="q"/>
            </a:pPr>
            <a:r>
              <a:rPr lang="en-US" i="1" dirty="0"/>
              <a:t> </a:t>
            </a:r>
            <a:r>
              <a:rPr lang="en-US" i="1" dirty="0" smtClean="0"/>
              <a:t> </a:t>
            </a:r>
            <a:r>
              <a:rPr lang="en-US" dirty="0" smtClean="0"/>
              <a:t>Family of BDD tools</a:t>
            </a:r>
          </a:p>
          <a:p>
            <a:pPr lvl="1">
              <a:buFont typeface="Wingdings" charset="2"/>
              <a:buChar char="q"/>
            </a:pPr>
            <a:r>
              <a:rPr lang="en-US" i="1" dirty="0"/>
              <a:t> </a:t>
            </a:r>
            <a:r>
              <a:rPr lang="en-US" dirty="0"/>
              <a:t> </a:t>
            </a:r>
            <a:r>
              <a:rPr lang="en-US" dirty="0" smtClean="0"/>
              <a:t>Cucumber for Ruby</a:t>
            </a:r>
          </a:p>
          <a:p>
            <a:pPr lvl="1">
              <a:buFont typeface="Wingdings" charset="2"/>
              <a:buChar char="q"/>
            </a:pPr>
            <a:r>
              <a:rPr lang="en-US" dirty="0"/>
              <a:t> </a:t>
            </a:r>
            <a:r>
              <a:rPr lang="en-US" dirty="0" smtClean="0"/>
              <a:t> Cucumber-</a:t>
            </a:r>
            <a:r>
              <a:rPr lang="en-US" dirty="0" err="1" smtClean="0"/>
              <a:t>jvm</a:t>
            </a:r>
            <a:r>
              <a:rPr lang="en-US" dirty="0" smtClean="0"/>
              <a:t> or </a:t>
            </a:r>
            <a:r>
              <a:rPr lang="en-US" dirty="0" err="1" smtClean="0"/>
              <a:t>JBehave</a:t>
            </a:r>
            <a:r>
              <a:rPr lang="en-US" dirty="0" smtClean="0"/>
              <a:t> for Java</a:t>
            </a:r>
          </a:p>
          <a:p>
            <a:pPr lvl="1">
              <a:buFont typeface="Wingdings" charset="2"/>
              <a:buChar char="q"/>
            </a:pPr>
            <a:r>
              <a:rPr lang="en-US" dirty="0"/>
              <a:t> </a:t>
            </a:r>
            <a:r>
              <a:rPr lang="en-US" dirty="0" smtClean="0"/>
              <a:t> </a:t>
            </a:r>
            <a:r>
              <a:rPr lang="en-US" dirty="0" err="1" smtClean="0"/>
              <a:t>Cucumber.js</a:t>
            </a:r>
            <a:r>
              <a:rPr lang="en-US" dirty="0" smtClean="0"/>
              <a:t> for JavaScript</a:t>
            </a:r>
          </a:p>
          <a:p>
            <a:pPr lvl="1">
              <a:buFont typeface="Wingdings" charset="2"/>
              <a:buChar char="q"/>
            </a:pPr>
            <a:r>
              <a:rPr lang="en-US" dirty="0"/>
              <a:t> </a:t>
            </a:r>
            <a:r>
              <a:rPr lang="en-US" dirty="0" smtClean="0"/>
              <a:t> </a:t>
            </a:r>
            <a:r>
              <a:rPr lang="en-US" dirty="0" err="1" smtClean="0"/>
              <a:t>SpecFlow</a:t>
            </a:r>
            <a:r>
              <a:rPr lang="en-US" dirty="0" smtClean="0"/>
              <a:t> for .NET </a:t>
            </a:r>
          </a:p>
          <a:p>
            <a:pPr lvl="1">
              <a:buFont typeface="Wingdings" charset="2"/>
              <a:buChar char="q"/>
            </a:pPr>
            <a:r>
              <a:rPr lang="en-US" dirty="0"/>
              <a:t> </a:t>
            </a:r>
            <a:r>
              <a:rPr lang="en-US" dirty="0" smtClean="0"/>
              <a:t> Lettuce for Python</a:t>
            </a:r>
          </a:p>
          <a:p>
            <a:pPr lvl="1">
              <a:buFont typeface="Wingdings" charset="2"/>
              <a:buChar char="q"/>
            </a:pPr>
            <a:endParaRPr lang="en-US" dirty="0"/>
          </a:p>
          <a:p>
            <a:pPr>
              <a:buFont typeface="Wingdings" charset="2"/>
              <a:buChar char="q"/>
            </a:pPr>
            <a:r>
              <a:rPr lang="en-US" dirty="0" smtClean="0"/>
              <a:t>  Single source of truth</a:t>
            </a:r>
          </a:p>
          <a:p>
            <a:pPr lvl="1">
              <a:buFont typeface="Wingdings" charset="2"/>
              <a:buChar char="q"/>
            </a:pPr>
            <a:r>
              <a:rPr lang="en-US" dirty="0"/>
              <a:t> </a:t>
            </a:r>
            <a:r>
              <a:rPr lang="en-US" dirty="0" smtClean="0"/>
              <a:t> Merge requirements specs and tests 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3210" y="1983382"/>
            <a:ext cx="4968351" cy="4233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0411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ATTD with Cucumber-JVM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970" y="2139748"/>
            <a:ext cx="5427406" cy="23510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9403" y="2149580"/>
            <a:ext cx="6806791" cy="3886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0763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Agile Testing Pyramid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4265" y="2013154"/>
            <a:ext cx="4412433" cy="4073014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6077320" y="2320412"/>
            <a:ext cx="2035278" cy="83574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 smtClean="0">
                <a:solidFill>
                  <a:schemeClr val="tx1"/>
                </a:solidFill>
              </a:rPr>
              <a:t>Test/automate at feature/scenario level (ATTD)</a:t>
            </a:r>
            <a:endParaRPr lang="en-US" sz="1300" dirty="0">
              <a:solidFill>
                <a:schemeClr val="tx1"/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5299589" y="2871020"/>
            <a:ext cx="797395" cy="285134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/>
          <p:cNvSpPr/>
          <p:nvPr/>
        </p:nvSpPr>
        <p:spPr>
          <a:xfrm>
            <a:off x="7026133" y="3426540"/>
            <a:ext cx="2035278" cy="83574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 smtClean="0">
                <a:solidFill>
                  <a:schemeClr val="tx1"/>
                </a:solidFill>
              </a:rPr>
              <a:t>Test/automate at story level (ATTD)</a:t>
            </a:r>
            <a:endParaRPr lang="en-US" sz="1300" dirty="0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7896289" y="4689985"/>
            <a:ext cx="2035278" cy="83574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 smtClean="0">
                <a:solidFill>
                  <a:schemeClr val="tx1"/>
                </a:solidFill>
              </a:rPr>
              <a:t>Test/automate at task level (TDD)</a:t>
            </a:r>
            <a:endParaRPr lang="en-US" sz="1300" dirty="0">
              <a:solidFill>
                <a:schemeClr val="tx1"/>
              </a:solidFill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 flipV="1">
            <a:off x="6023735" y="4014020"/>
            <a:ext cx="1062971" cy="407547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6784258" y="5344343"/>
            <a:ext cx="1262604" cy="407526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42130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Agile Testing Quadrant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9174" y="1873455"/>
            <a:ext cx="6388858" cy="4348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8475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ATTD and GUI Tests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008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ATTD Tests as Documentation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7816" y="1963502"/>
            <a:ext cx="5764569" cy="4173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9983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ATTD Tests as Documentation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85768" y="2101371"/>
            <a:ext cx="10058400" cy="4023360"/>
          </a:xfrm>
        </p:spPr>
        <p:txBody>
          <a:bodyPr/>
          <a:lstStyle/>
          <a:p>
            <a:pPr>
              <a:buFont typeface="Wingdings" charset="2"/>
              <a:buChar char="q"/>
            </a:pPr>
            <a:r>
              <a:rPr lang="en-US" dirty="0" smtClean="0"/>
              <a:t>  Living system documentation, only guaranteed documentation to be up to date</a:t>
            </a:r>
            <a:endParaRPr lang="en-US" dirty="0"/>
          </a:p>
          <a:p>
            <a:pPr>
              <a:buFont typeface="Wingdings" charset="2"/>
              <a:buChar char="q"/>
            </a:pPr>
            <a:r>
              <a:rPr lang="en-US" dirty="0" smtClean="0"/>
              <a:t>  As long as tests run GREEN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061" y="3302410"/>
            <a:ext cx="10058400" cy="2461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895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097280" y="2003054"/>
            <a:ext cx="10058400" cy="4023360"/>
          </a:xfrm>
        </p:spPr>
        <p:txBody>
          <a:bodyPr/>
          <a:lstStyle/>
          <a:p>
            <a:pPr>
              <a:buFont typeface="Wingdings" charset="2"/>
              <a:buChar char="q"/>
            </a:pPr>
            <a:r>
              <a:rPr lang="en-US" dirty="0" smtClean="0"/>
              <a:t>  Software Development Lifecycle (SDLC)</a:t>
            </a:r>
          </a:p>
          <a:p>
            <a:pPr>
              <a:buFont typeface="Wingdings" charset="2"/>
              <a:buChar char="q"/>
            </a:pPr>
            <a:r>
              <a:rPr lang="en-US" dirty="0" smtClean="0"/>
              <a:t>  Waterfall, Communication Gap Between Business and Development, Agile</a:t>
            </a:r>
          </a:p>
          <a:p>
            <a:pPr>
              <a:buFont typeface="Wingdings" charset="2"/>
              <a:buChar char="q"/>
            </a:pPr>
            <a:r>
              <a:rPr lang="en-US" dirty="0"/>
              <a:t> </a:t>
            </a:r>
            <a:r>
              <a:rPr lang="en-US" dirty="0" smtClean="0"/>
              <a:t> Agile Development</a:t>
            </a:r>
          </a:p>
          <a:p>
            <a:pPr>
              <a:buFont typeface="Wingdings" charset="2"/>
              <a:buChar char="q"/>
            </a:pPr>
            <a:r>
              <a:rPr lang="en-US" dirty="0"/>
              <a:t> </a:t>
            </a:r>
            <a:r>
              <a:rPr lang="en-US" dirty="0" smtClean="0"/>
              <a:t> Test Driven Development (TDD)</a:t>
            </a:r>
          </a:p>
          <a:p>
            <a:pPr>
              <a:buFont typeface="Wingdings" charset="2"/>
              <a:buChar char="q"/>
            </a:pPr>
            <a:r>
              <a:rPr lang="en-US" dirty="0"/>
              <a:t> </a:t>
            </a:r>
            <a:r>
              <a:rPr lang="en-US" dirty="0" smtClean="0"/>
              <a:t> Acceptance Test Driven Development (ATTD), Behavior Driven Development (BDD)</a:t>
            </a:r>
          </a:p>
          <a:p>
            <a:pPr>
              <a:buFont typeface="Wingdings" charset="2"/>
              <a:buChar char="q"/>
            </a:pPr>
            <a:r>
              <a:rPr lang="en-US" dirty="0"/>
              <a:t> </a:t>
            </a:r>
            <a:r>
              <a:rPr lang="en-US" dirty="0" smtClean="0"/>
              <a:t> ATTD Frameworks (Cucumber), Hands on </a:t>
            </a:r>
          </a:p>
          <a:p>
            <a:pPr>
              <a:buFont typeface="Wingdings" charset="2"/>
              <a:buChar char="q"/>
            </a:pPr>
            <a:r>
              <a:rPr lang="en-US" dirty="0"/>
              <a:t> </a:t>
            </a:r>
            <a:r>
              <a:rPr lang="en-US" dirty="0" smtClean="0"/>
              <a:t> Agile Testing Pyramid</a:t>
            </a:r>
          </a:p>
          <a:p>
            <a:pPr>
              <a:buFont typeface="Wingdings" charset="2"/>
              <a:buChar char="q"/>
            </a:pPr>
            <a:r>
              <a:rPr lang="en-US" dirty="0"/>
              <a:t> </a:t>
            </a:r>
            <a:r>
              <a:rPr lang="en-US" dirty="0" smtClean="0"/>
              <a:t> Agile Testing Quadrant</a:t>
            </a:r>
          </a:p>
          <a:p>
            <a:pPr>
              <a:buFont typeface="Wingdings" charset="2"/>
              <a:buChar char="q"/>
            </a:pPr>
            <a:r>
              <a:rPr lang="en-US" dirty="0"/>
              <a:t> </a:t>
            </a:r>
            <a:r>
              <a:rPr lang="en-US" dirty="0" smtClean="0"/>
              <a:t> ATTD Tests as living system Documentation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9771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75230"/>
            <a:ext cx="10058400" cy="4023360"/>
          </a:xfrm>
        </p:spPr>
        <p:txBody>
          <a:bodyPr/>
          <a:lstStyle/>
          <a:p>
            <a:pPr>
              <a:buFont typeface="Wingdings" charset="2"/>
              <a:buChar char="q"/>
            </a:pPr>
            <a:r>
              <a:rPr lang="en-US" dirty="0" smtClean="0"/>
              <a:t>  Agile Testing </a:t>
            </a:r>
          </a:p>
          <a:p>
            <a:pPr>
              <a:buFont typeface="Wingdings" charset="2"/>
              <a:buChar char="q"/>
            </a:pPr>
            <a:r>
              <a:rPr lang="en-US" dirty="0" smtClean="0"/>
              <a:t>  Specifications by Example</a:t>
            </a:r>
          </a:p>
          <a:p>
            <a:pPr>
              <a:buFont typeface="Wingdings" charset="2"/>
              <a:buChar char="q"/>
            </a:pPr>
            <a:r>
              <a:rPr lang="en-US" dirty="0" smtClean="0"/>
              <a:t>  Agile Manifesto</a:t>
            </a:r>
          </a:p>
          <a:p>
            <a:pPr>
              <a:buFont typeface="Wingdings" charset="2"/>
              <a:buChar char="q"/>
            </a:pPr>
            <a:r>
              <a:rPr lang="en-US" dirty="0" smtClean="0"/>
              <a:t>  Cucumber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15586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You!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202537" y="2096403"/>
            <a:ext cx="9023011" cy="2133753"/>
          </a:xfrm>
        </p:spPr>
        <p:txBody>
          <a:bodyPr>
            <a:normAutofit/>
          </a:bodyPr>
          <a:lstStyle/>
          <a:p>
            <a:pPr>
              <a:buFont typeface="Wingdings" charset="2"/>
              <a:buChar char="q"/>
            </a:pPr>
            <a:r>
              <a:rPr lang="en-US" dirty="0" smtClean="0"/>
              <a:t>  Email: </a:t>
            </a:r>
            <a:r>
              <a:rPr lang="en-US" dirty="0" err="1" smtClean="0"/>
              <a:t>Yovka.Pencheva@concur.com</a:t>
            </a:r>
            <a:endParaRPr lang="en-US" dirty="0" smtClean="0"/>
          </a:p>
          <a:p>
            <a:pPr>
              <a:buFont typeface="Wingdings" charset="2"/>
              <a:buChar char="q"/>
            </a:pPr>
            <a:r>
              <a:rPr lang="en-US" dirty="0" smtClean="0"/>
              <a:t>  LinkedIn: </a:t>
            </a:r>
            <a:r>
              <a:rPr lang="en-US" dirty="0" err="1" smtClean="0"/>
              <a:t>www.linkedin.com</a:t>
            </a:r>
            <a:r>
              <a:rPr lang="en-US" dirty="0" smtClean="0"/>
              <a:t>/in/</a:t>
            </a:r>
            <a:r>
              <a:rPr lang="en-US" dirty="0" err="1" smtClean="0"/>
              <a:t>ypencheva</a:t>
            </a:r>
            <a:r>
              <a:rPr lang="en-US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31682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Development Lifecycle (SDLC)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396" y="1927119"/>
            <a:ext cx="4156590" cy="4156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811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SDLC Waterfall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8380" y="2005778"/>
            <a:ext cx="6472905" cy="3883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105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Communication Gap Between Business and Development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5308" y="2375922"/>
            <a:ext cx="8877054" cy="3509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23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SDLC Agile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0549" y="2689528"/>
            <a:ext cx="7615904" cy="316114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9938" y="1809131"/>
            <a:ext cx="2160642" cy="2160642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H="1">
            <a:off x="7121008" y="2617757"/>
            <a:ext cx="648930" cy="396564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3538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Agile Development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2111206"/>
            <a:ext cx="10058400" cy="4023360"/>
          </a:xfrm>
        </p:spPr>
        <p:txBody>
          <a:bodyPr/>
          <a:lstStyle/>
          <a:p>
            <a:pPr>
              <a:buFont typeface="Wingdings" charset="2"/>
              <a:buChar char="q"/>
            </a:pPr>
            <a:r>
              <a:rPr lang="en-US" dirty="0" smtClean="0"/>
              <a:t>  </a:t>
            </a:r>
            <a:r>
              <a:rPr lang="en-US" dirty="0" smtClean="0">
                <a:hlinkClick r:id="rId3"/>
              </a:rPr>
              <a:t>Agile manifesto </a:t>
            </a:r>
            <a:endParaRPr lang="en-US" dirty="0" smtClean="0"/>
          </a:p>
          <a:p>
            <a:pPr>
              <a:buFont typeface="Wingdings" charset="2"/>
              <a:buChar char="q"/>
            </a:pPr>
            <a:r>
              <a:rPr lang="en-US" dirty="0"/>
              <a:t> </a:t>
            </a:r>
            <a:r>
              <a:rPr lang="en-US" dirty="0" smtClean="0"/>
              <a:t> Short SDLC iterations – plan, design, code, test, deploy and maintain</a:t>
            </a:r>
          </a:p>
          <a:p>
            <a:pPr>
              <a:buFont typeface="Wingdings" charset="2"/>
              <a:buChar char="q"/>
            </a:pPr>
            <a:r>
              <a:rPr lang="en-US" dirty="0"/>
              <a:t> </a:t>
            </a:r>
            <a:r>
              <a:rPr lang="en-US" dirty="0" smtClean="0"/>
              <a:t> </a:t>
            </a:r>
            <a:r>
              <a:rPr lang="en-US" dirty="0"/>
              <a:t>Whole team collaboration</a:t>
            </a:r>
          </a:p>
          <a:p>
            <a:pPr>
              <a:buFont typeface="Wingdings" charset="2"/>
              <a:buChar char="q"/>
            </a:pPr>
            <a:r>
              <a:rPr lang="en-US" dirty="0"/>
              <a:t>  </a:t>
            </a:r>
            <a:r>
              <a:rPr lang="en-US" dirty="0" smtClean="0"/>
              <a:t>Test </a:t>
            </a:r>
            <a:r>
              <a:rPr lang="en-US" dirty="0"/>
              <a:t>and deploy features as they are </a:t>
            </a:r>
            <a:r>
              <a:rPr lang="en-US" dirty="0" smtClean="0"/>
              <a:t>coded</a:t>
            </a:r>
          </a:p>
          <a:p>
            <a:pPr>
              <a:buFont typeface="Wingdings" charset="2"/>
              <a:buChar char="q"/>
            </a:pPr>
            <a:r>
              <a:rPr lang="en-US" dirty="0" smtClean="0"/>
              <a:t>  Customer/business people participation and involvement in each iteration</a:t>
            </a:r>
          </a:p>
          <a:p>
            <a:pPr>
              <a:buFont typeface="Wingdings" charset="2"/>
              <a:buChar char="q"/>
            </a:pPr>
            <a:r>
              <a:rPr lang="en-US" dirty="0" smtClean="0"/>
              <a:t>  Deliver business value in each iteration</a:t>
            </a:r>
          </a:p>
          <a:p>
            <a:pPr>
              <a:buFont typeface="Wingdings" charset="2"/>
              <a:buChar char="q"/>
            </a:pPr>
            <a:r>
              <a:rPr lang="en-US" dirty="0"/>
              <a:t> </a:t>
            </a:r>
            <a:r>
              <a:rPr lang="en-US" dirty="0" smtClean="0"/>
              <a:t> Inspect, adapt and adjust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8347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Agile Development Practices</a:t>
            </a:r>
            <a:br>
              <a:rPr lang="en-US" dirty="0" smtClean="0"/>
            </a:br>
            <a:r>
              <a:rPr lang="en-US" dirty="0" smtClean="0"/>
              <a:t>Test Driven Development (TDD)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097280" y="2111206"/>
            <a:ext cx="10058400" cy="4023360"/>
          </a:xfrm>
        </p:spPr>
        <p:txBody>
          <a:bodyPr/>
          <a:lstStyle/>
          <a:p>
            <a:pPr>
              <a:buFont typeface="Wingdings" charset="2"/>
              <a:buChar char="q"/>
            </a:pPr>
            <a:r>
              <a:rPr lang="en-US" dirty="0" smtClean="0"/>
              <a:t>  Test driven development (TDD). Unit testing.</a:t>
            </a:r>
          </a:p>
          <a:p>
            <a:pPr lvl="1">
              <a:buFont typeface="Wingdings" charset="2"/>
              <a:buChar char="q"/>
            </a:pPr>
            <a:r>
              <a:rPr lang="en-US" dirty="0"/>
              <a:t> </a:t>
            </a:r>
            <a:r>
              <a:rPr lang="en-US" dirty="0" smtClean="0"/>
              <a:t> first write an unit test, test fails in beginning</a:t>
            </a:r>
          </a:p>
          <a:p>
            <a:pPr lvl="1">
              <a:buFont typeface="Wingdings" charset="2"/>
              <a:buChar char="q"/>
            </a:pPr>
            <a:r>
              <a:rPr lang="en-US" dirty="0"/>
              <a:t> </a:t>
            </a:r>
            <a:r>
              <a:rPr lang="en-US" dirty="0" smtClean="0"/>
              <a:t> write code to implement the unit/function</a:t>
            </a:r>
          </a:p>
          <a:p>
            <a:pPr lvl="1">
              <a:buFont typeface="Wingdings" charset="2"/>
              <a:buChar char="q"/>
            </a:pPr>
            <a:r>
              <a:rPr lang="en-US" dirty="0"/>
              <a:t> </a:t>
            </a:r>
            <a:r>
              <a:rPr lang="en-US" dirty="0" smtClean="0"/>
              <a:t> run the test, test should pass</a:t>
            </a:r>
          </a:p>
          <a:p>
            <a:pPr lvl="1">
              <a:buFont typeface="Wingdings" charset="2"/>
              <a:buChar char="q"/>
            </a:pPr>
            <a:r>
              <a:rPr lang="en-US" dirty="0"/>
              <a:t> </a:t>
            </a:r>
            <a:r>
              <a:rPr lang="en-US" dirty="0" smtClean="0"/>
              <a:t> refactor, use tests as safety net</a:t>
            </a:r>
          </a:p>
          <a:p>
            <a:pPr lvl="1">
              <a:buFont typeface="Wingdings" charset="2"/>
              <a:buChar char="q"/>
            </a:pPr>
            <a:endParaRPr lang="en-US" sz="1600" dirty="0" smtClean="0"/>
          </a:p>
          <a:p>
            <a:pPr>
              <a:buFont typeface="Wingdings" charset="2"/>
              <a:buChar char="q"/>
            </a:pPr>
            <a:r>
              <a:rPr lang="en-US" dirty="0"/>
              <a:t> </a:t>
            </a:r>
            <a:r>
              <a:rPr lang="en-US" dirty="0" smtClean="0"/>
              <a:t> Extreme programming. </a:t>
            </a:r>
            <a:r>
              <a:rPr lang="en-US" dirty="0"/>
              <a:t>P</a:t>
            </a:r>
            <a:r>
              <a:rPr lang="en-US" dirty="0" smtClean="0"/>
              <a:t>air programming.</a:t>
            </a:r>
          </a:p>
          <a:p>
            <a:pPr lvl="1">
              <a:buFont typeface="Wingdings" charset="2"/>
              <a:buChar char="q"/>
            </a:pPr>
            <a:r>
              <a:rPr lang="en-US" dirty="0"/>
              <a:t> </a:t>
            </a:r>
            <a:r>
              <a:rPr lang="en-US" dirty="0" smtClean="0"/>
              <a:t> two engineers working on one workstation </a:t>
            </a:r>
          </a:p>
          <a:p>
            <a:pPr lvl="1">
              <a:buFont typeface="Wingdings" charset="2"/>
              <a:buChar char="q"/>
            </a:pPr>
            <a:r>
              <a:rPr lang="en-US" dirty="0"/>
              <a:t> </a:t>
            </a:r>
            <a:r>
              <a:rPr lang="en-US" dirty="0" smtClean="0"/>
              <a:t> code reviews and feedback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8833" y="2235200"/>
            <a:ext cx="3193026" cy="3022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014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Behavior Driven Development (BDD</a:t>
            </a:r>
            <a:r>
              <a:rPr lang="en-US" dirty="0"/>
              <a:t>) Acceptance Test Driven Development (ATTD)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097280" y="2071878"/>
            <a:ext cx="10058400" cy="4023360"/>
          </a:xfrm>
        </p:spPr>
        <p:txBody>
          <a:bodyPr>
            <a:normAutofit/>
          </a:bodyPr>
          <a:lstStyle/>
          <a:p>
            <a:pPr>
              <a:buFont typeface="Wingdings" charset="2"/>
              <a:buChar char="q"/>
            </a:pPr>
            <a:r>
              <a:rPr lang="en-US" dirty="0" smtClean="0"/>
              <a:t>  Test driven development limitations</a:t>
            </a:r>
          </a:p>
          <a:p>
            <a:pPr lvl="1">
              <a:buFont typeface="Wingdings" charset="2"/>
              <a:buChar char="q"/>
            </a:pPr>
            <a:r>
              <a:rPr lang="en-US" dirty="0"/>
              <a:t> </a:t>
            </a:r>
            <a:r>
              <a:rPr lang="en-US" dirty="0" smtClean="0"/>
              <a:t> development coding practice, business people/customers can not participate</a:t>
            </a:r>
          </a:p>
          <a:p>
            <a:pPr lvl="1">
              <a:buFont typeface="Wingdings" charset="2"/>
              <a:buChar char="q"/>
            </a:pPr>
            <a:r>
              <a:rPr lang="en-US" dirty="0"/>
              <a:t> </a:t>
            </a:r>
            <a:r>
              <a:rPr lang="en-US" dirty="0" smtClean="0"/>
              <a:t> developers define use cases and test cases</a:t>
            </a:r>
          </a:p>
          <a:p>
            <a:pPr lvl="1">
              <a:buFont typeface="Wingdings" charset="2"/>
              <a:buChar char="q"/>
            </a:pPr>
            <a:r>
              <a:rPr lang="en-US" dirty="0"/>
              <a:t> </a:t>
            </a:r>
            <a:r>
              <a:rPr lang="en-US" dirty="0" smtClean="0"/>
              <a:t> not clear boundaries, not business value driven, can miss many edge cases</a:t>
            </a:r>
          </a:p>
          <a:p>
            <a:pPr lvl="1">
              <a:buFont typeface="Wingdings" charset="2"/>
              <a:buChar char="q"/>
            </a:pPr>
            <a:endParaRPr lang="en-US" sz="1600" dirty="0" smtClean="0"/>
          </a:p>
          <a:p>
            <a:pPr>
              <a:buFont typeface="Wingdings" charset="2"/>
              <a:buChar char="q"/>
            </a:pPr>
            <a:r>
              <a:rPr lang="en-US" dirty="0"/>
              <a:t> </a:t>
            </a:r>
            <a:r>
              <a:rPr lang="en-US" dirty="0" smtClean="0"/>
              <a:t> Behavior Driven Development</a:t>
            </a:r>
          </a:p>
          <a:p>
            <a:pPr lvl="1">
              <a:buFont typeface="Wingdings" charset="2"/>
              <a:buChar char="q"/>
            </a:pPr>
            <a:r>
              <a:rPr lang="en-US" dirty="0"/>
              <a:t> </a:t>
            </a:r>
            <a:r>
              <a:rPr lang="en-US" dirty="0" smtClean="0"/>
              <a:t> business behavior clarified up front, used to drive development</a:t>
            </a:r>
          </a:p>
          <a:p>
            <a:pPr lvl="1">
              <a:buFont typeface="Wingdings" charset="2"/>
              <a:buChar char="q"/>
            </a:pPr>
            <a:r>
              <a:rPr lang="en-US" dirty="0"/>
              <a:t> </a:t>
            </a:r>
            <a:r>
              <a:rPr lang="en-US" dirty="0" smtClean="0"/>
              <a:t> human language used to define behavior</a:t>
            </a:r>
          </a:p>
          <a:p>
            <a:pPr lvl="1">
              <a:buFont typeface="Wingdings" charset="2"/>
              <a:buChar char="q"/>
            </a:pPr>
            <a:r>
              <a:rPr lang="en-US" dirty="0"/>
              <a:t> </a:t>
            </a:r>
            <a:r>
              <a:rPr lang="en-US" dirty="0" smtClean="0"/>
              <a:t> bring technology and business together </a:t>
            </a:r>
          </a:p>
          <a:p>
            <a:pPr lvl="1">
              <a:buFont typeface="Wingdings" charset="2"/>
              <a:buChar char="q"/>
            </a:pPr>
            <a:r>
              <a:rPr lang="en-US" dirty="0" smtClean="0"/>
              <a:t>  behavior driven development (BDD), acceptance driven development (ATTD), specification by example, executable specs </a:t>
            </a:r>
            <a:r>
              <a:rPr lang="en-US" dirty="0" smtClean="0">
                <a:sym typeface="Wingdings"/>
              </a:rPr>
              <a:t></a:t>
            </a:r>
            <a:r>
              <a:rPr lang="en-US" dirty="0" smtClean="0"/>
              <a:t> all mean the same</a:t>
            </a:r>
          </a:p>
        </p:txBody>
      </p:sp>
    </p:spTree>
    <p:extLst>
      <p:ext uri="{BB962C8B-B14F-4D97-AF65-F5344CB8AC3E}">
        <p14:creationId xmlns:p14="http://schemas.microsoft.com/office/powerpoint/2010/main" val="316574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866</TotalTime>
  <Words>701</Words>
  <Application>Microsoft Macintosh PowerPoint</Application>
  <PresentationFormat>Widescreen</PresentationFormat>
  <Paragraphs>111</Paragraphs>
  <Slides>21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Calibri</vt:lpstr>
      <vt:lpstr>Calibri Light</vt:lpstr>
      <vt:lpstr>Wingdings</vt:lpstr>
      <vt:lpstr>Retrospect</vt:lpstr>
      <vt:lpstr>Acceptance Test Driven Development Bridging the gap between Business and Development</vt:lpstr>
      <vt:lpstr>Agenda</vt:lpstr>
      <vt:lpstr>Software Development Lifecycle (SDLC)</vt:lpstr>
      <vt:lpstr>SDLC Waterfall</vt:lpstr>
      <vt:lpstr>Communication Gap Between Business and Development</vt:lpstr>
      <vt:lpstr>SDLC Agile</vt:lpstr>
      <vt:lpstr>Agile Development</vt:lpstr>
      <vt:lpstr>Agile Development Practices Test Driven Development (TDD)</vt:lpstr>
      <vt:lpstr> Behavior Driven Development (BDD) Acceptance Test Driven Development (ATTD)</vt:lpstr>
      <vt:lpstr>Agile Backlog Themes, Epics and Stories</vt:lpstr>
      <vt:lpstr>Agile Story</vt:lpstr>
      <vt:lpstr>Acceptance Criteria</vt:lpstr>
      <vt:lpstr>ATTD/BDD Frameworks Cucumber</vt:lpstr>
      <vt:lpstr>ATTD with Cucumber-JVM</vt:lpstr>
      <vt:lpstr>Agile Testing Pyramid</vt:lpstr>
      <vt:lpstr>Agile Testing Quadrant</vt:lpstr>
      <vt:lpstr>ATTD and GUI Tests</vt:lpstr>
      <vt:lpstr>ATTD Tests as Documentation</vt:lpstr>
      <vt:lpstr>ATTD Tests as Documentation</vt:lpstr>
      <vt:lpstr>References</vt:lpstr>
      <vt:lpstr>Thank You!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Yovka Pencheva</dc:creator>
  <cp:lastModifiedBy>Yovka Pencheva</cp:lastModifiedBy>
  <cp:revision>85</cp:revision>
  <dcterms:created xsi:type="dcterms:W3CDTF">2016-03-20T16:07:24Z</dcterms:created>
  <dcterms:modified xsi:type="dcterms:W3CDTF">2016-06-02T11:21:54Z</dcterms:modified>
</cp:coreProperties>
</file>